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2" r:id="rId8"/>
    <p:sldId id="263" r:id="rId9"/>
    <p:sldId id="265" r:id="rId10"/>
    <p:sldId id="264" r:id="rId11"/>
    <p:sldId id="266" r:id="rId12"/>
    <p:sldId id="267" r:id="rId13"/>
    <p:sldId id="268" r:id="rId14"/>
    <p:sldId id="269"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5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D7E3047D-F251-4103-B7EC-60C0485768D2}" type="datetimeFigureOut">
              <a:rPr lang="en-US" smtClean="0"/>
              <a:t>12/19/2011</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097B4AB0-57DF-4D8A-A4E6-9DCA9C0BD4F1}"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E3047D-F251-4103-B7EC-60C0485768D2}" type="datetimeFigureOut">
              <a:rPr lang="en-US" smtClean="0"/>
              <a:t>12/19/2011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B4AB0-57DF-4D8A-A4E6-9DCA9C0BD4F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7E3047D-F251-4103-B7EC-60C0485768D2}" type="datetimeFigureOut">
              <a:rPr lang="en-US" smtClean="0"/>
              <a:t>12/19/2011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97B4AB0-57DF-4D8A-A4E6-9DCA9C0BD4F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D7E3047D-F251-4103-B7EC-60C0485768D2}" type="datetimeFigureOut">
              <a:rPr lang="en-US" smtClean="0"/>
              <a:t>12/19/2011</a:t>
            </a:fld>
            <a:endParaRPr lang="en-US"/>
          </a:p>
        </p:txBody>
      </p:sp>
      <p:sp>
        <p:nvSpPr>
          <p:cNvPr id="9" name="Slide Number Placeholder 8"/>
          <p:cNvSpPr>
            <a:spLocks noGrp="1"/>
          </p:cNvSpPr>
          <p:nvPr>
            <p:ph type="sldNum" sz="quarter" idx="15"/>
          </p:nvPr>
        </p:nvSpPr>
        <p:spPr/>
        <p:txBody>
          <a:bodyPr rtlCol="0"/>
          <a:lstStyle/>
          <a:p>
            <a:fld id="{097B4AB0-57DF-4D8A-A4E6-9DCA9C0BD4F1}"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D7E3047D-F251-4103-B7EC-60C0485768D2}" type="datetimeFigureOut">
              <a:rPr lang="en-US" smtClean="0"/>
              <a:t>12/19/2011</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097B4AB0-57DF-4D8A-A4E6-9DCA9C0BD4F1}"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7E3047D-F251-4103-B7EC-60C0485768D2}" type="datetimeFigureOut">
              <a:rPr lang="en-US" smtClean="0"/>
              <a:t>12/19/2011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97B4AB0-57DF-4D8A-A4E6-9DCA9C0BD4F1}"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D7E3047D-F251-4103-B7EC-60C0485768D2}" type="datetimeFigureOut">
              <a:rPr lang="en-US" smtClean="0"/>
              <a:t>12/19/2011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97B4AB0-57DF-4D8A-A4E6-9DCA9C0BD4F1}"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D7E3047D-F251-4103-B7EC-60C0485768D2}" type="datetimeFigureOut">
              <a:rPr lang="en-US" smtClean="0"/>
              <a:t>12/19/2011</a:t>
            </a:fld>
            <a:endParaRPr lang="en-US"/>
          </a:p>
        </p:txBody>
      </p:sp>
      <p:sp>
        <p:nvSpPr>
          <p:cNvPr id="7" name="Slide Number Placeholder 6"/>
          <p:cNvSpPr>
            <a:spLocks noGrp="1"/>
          </p:cNvSpPr>
          <p:nvPr>
            <p:ph type="sldNum" sz="quarter" idx="11"/>
          </p:nvPr>
        </p:nvSpPr>
        <p:spPr/>
        <p:txBody>
          <a:bodyPr rtlCol="0"/>
          <a:lstStyle/>
          <a:p>
            <a:fld id="{097B4AB0-57DF-4D8A-A4E6-9DCA9C0BD4F1}"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7E3047D-F251-4103-B7EC-60C0485768D2}" type="datetimeFigureOut">
              <a:rPr lang="en-US" smtClean="0"/>
              <a:t>12/19/2011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97B4AB0-57DF-4D8A-A4E6-9DCA9C0BD4F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D7E3047D-F251-4103-B7EC-60C0485768D2}" type="datetimeFigureOut">
              <a:rPr lang="en-US" smtClean="0"/>
              <a:t>12/19/2011</a:t>
            </a:fld>
            <a:endParaRPr lang="en-US"/>
          </a:p>
        </p:txBody>
      </p:sp>
      <p:sp>
        <p:nvSpPr>
          <p:cNvPr id="22" name="Slide Number Placeholder 21"/>
          <p:cNvSpPr>
            <a:spLocks noGrp="1"/>
          </p:cNvSpPr>
          <p:nvPr>
            <p:ph type="sldNum" sz="quarter" idx="15"/>
          </p:nvPr>
        </p:nvSpPr>
        <p:spPr/>
        <p:txBody>
          <a:bodyPr rtlCol="0"/>
          <a:lstStyle/>
          <a:p>
            <a:fld id="{097B4AB0-57DF-4D8A-A4E6-9DCA9C0BD4F1}"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D7E3047D-F251-4103-B7EC-60C0485768D2}" type="datetimeFigureOut">
              <a:rPr lang="en-US" smtClean="0"/>
              <a:t>12/19/2011</a:t>
            </a:fld>
            <a:endParaRPr lang="en-US"/>
          </a:p>
        </p:txBody>
      </p:sp>
      <p:sp>
        <p:nvSpPr>
          <p:cNvPr id="18" name="Slide Number Placeholder 17"/>
          <p:cNvSpPr>
            <a:spLocks noGrp="1"/>
          </p:cNvSpPr>
          <p:nvPr>
            <p:ph type="sldNum" sz="quarter" idx="11"/>
          </p:nvPr>
        </p:nvSpPr>
        <p:spPr/>
        <p:txBody>
          <a:bodyPr rtlCol="0"/>
          <a:lstStyle/>
          <a:p>
            <a:fld id="{097B4AB0-57DF-4D8A-A4E6-9DCA9C0BD4F1}"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D7E3047D-F251-4103-B7EC-60C0485768D2}" type="datetimeFigureOut">
              <a:rPr lang="en-US" smtClean="0"/>
              <a:t>12/19/2011</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097B4AB0-57DF-4D8A-A4E6-9DCA9C0BD4F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surveyor.com/cgi-bin/yabb2/YaBB.pl?num=1196352263" TargetMode="External"/><Relationship Id="rId3" Type="http://schemas.openxmlformats.org/officeDocument/2006/relationships/hyperlink" Target="http://www.surveyor.com/cgi-bin/yabb2/YaBB.pl?num=1200515001" TargetMode="External"/><Relationship Id="rId7" Type="http://schemas.openxmlformats.org/officeDocument/2006/relationships/hyperlink" Target="http://www.surveyor.com/srvdownload/termv19b.zip" TargetMode="External"/><Relationship Id="rId2" Type="http://schemas.openxmlformats.org/officeDocument/2006/relationships/hyperlink" Target="http://www.surveyor.com/cgi-bin/yabb2/YaBB.pl?num=1257565328" TargetMode="External"/><Relationship Id="rId1" Type="http://schemas.openxmlformats.org/officeDocument/2006/relationships/slideLayout" Target="../slideLayouts/slideLayout2.xml"/><Relationship Id="rId6" Type="http://schemas.openxmlformats.org/officeDocument/2006/relationships/hyperlink" Target="http://www.pololu.com/docs/0J7" TargetMode="External"/><Relationship Id="rId5" Type="http://schemas.openxmlformats.org/officeDocument/2006/relationships/hyperlink" Target="http://www.robotreviews.com/reviews/surveyor-srv-1-blackfin-robot-review" TargetMode="External"/><Relationship Id="rId10" Type="http://schemas.openxmlformats.org/officeDocument/2006/relationships/hyperlink" Target="http://www.roborealm.com/help/Surveyor_SRV1b.php" TargetMode="External"/><Relationship Id="rId4" Type="http://schemas.openxmlformats.org/officeDocument/2006/relationships/hyperlink" Target="http://www.surveyor.com/blackfin/SRV_setup_bf.html" TargetMode="External"/><Relationship Id="rId9" Type="http://schemas.openxmlformats.org/officeDocument/2006/relationships/hyperlink" Target="http://www.voxatec.com/downloads/RoboBrain_Manual.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www.roborealm.com/registration/index.php"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914401"/>
            <a:ext cx="7772400" cy="4495799"/>
          </a:xfrm>
        </p:spPr>
        <p:txBody>
          <a:bodyPr>
            <a:normAutofit fontScale="90000"/>
          </a:bodyPr>
          <a:lstStyle/>
          <a:p>
            <a:pPr algn="ctr"/>
            <a:r>
              <a:rPr lang="en-US" sz="2700" dirty="0"/>
              <a:t>University of Bridgeport</a:t>
            </a:r>
            <a:br>
              <a:rPr lang="en-US" sz="2700" dirty="0"/>
            </a:br>
            <a:r>
              <a:rPr lang="en-US" sz="2700" dirty="0"/>
              <a:t>CS/</a:t>
            </a:r>
            <a:r>
              <a:rPr lang="en-US" sz="2700" dirty="0" err="1"/>
              <a:t>CpE</a:t>
            </a:r>
            <a:r>
              <a:rPr lang="en-US" sz="2700" dirty="0"/>
              <a:t> 460 Introduction to Robotics</a:t>
            </a:r>
            <a:br>
              <a:rPr lang="en-US" sz="2700" dirty="0"/>
            </a:br>
            <a:r>
              <a:rPr lang="en-US" sz="2700" dirty="0"/>
              <a:t>Fall 2011</a:t>
            </a:r>
            <a:br>
              <a:rPr lang="en-US" sz="2700" dirty="0"/>
            </a:br>
            <a:r>
              <a:rPr lang="en-US" sz="2700" dirty="0"/>
              <a:t>Project 2: Surveyor SRV-1 </a:t>
            </a:r>
            <a:r>
              <a:rPr lang="en-US" sz="2700" dirty="0" err="1"/>
              <a:t>Blackfin</a:t>
            </a:r>
            <a:r>
              <a:rPr lang="en-US" sz="2700" dirty="0"/>
              <a:t> Lane Detection</a:t>
            </a:r>
            <a:r>
              <a:rPr lang="en-US" sz="2700" dirty="0" smtClean="0"/>
              <a:t>.</a:t>
            </a:r>
            <a:br>
              <a:rPr lang="en-US" sz="2700" dirty="0" smtClean="0"/>
            </a:br>
            <a:r>
              <a:rPr lang="en-US" sz="2700" dirty="0" smtClean="0"/>
              <a:t>Submitted To: </a:t>
            </a:r>
            <a:br>
              <a:rPr lang="en-US" sz="2700" dirty="0" smtClean="0"/>
            </a:br>
            <a:r>
              <a:rPr lang="en-US" sz="2700" dirty="0" smtClean="0"/>
              <a:t>Dr. </a:t>
            </a:r>
            <a:r>
              <a:rPr lang="en-US" sz="2700" dirty="0" err="1" smtClean="0"/>
              <a:t>Tarek</a:t>
            </a:r>
            <a:r>
              <a:rPr lang="en-US" sz="2700" dirty="0" smtClean="0"/>
              <a:t> </a:t>
            </a:r>
            <a:r>
              <a:rPr lang="en-US" sz="2700" dirty="0" err="1" smtClean="0"/>
              <a:t>Sobh</a:t>
            </a:r>
            <a:r>
              <a:rPr lang="en-US" dirty="0" smtClean="0"/>
              <a:t/>
            </a:r>
            <a:br>
              <a:rPr lang="en-US" dirty="0" smtClean="0"/>
            </a:br>
            <a:r>
              <a:rPr lang="en-US" sz="2200" dirty="0"/>
              <a:t>Prepared by: </a:t>
            </a:r>
            <a:br>
              <a:rPr lang="en-US" sz="2200" dirty="0"/>
            </a:br>
            <a:r>
              <a:rPr lang="en-US" sz="2200" dirty="0"/>
              <a:t>Tariq </a:t>
            </a:r>
            <a:r>
              <a:rPr lang="en-US" sz="2200" dirty="0" err="1"/>
              <a:t>Alshugran</a:t>
            </a:r>
            <a:r>
              <a:rPr lang="en-US" sz="2200" dirty="0"/>
              <a:t/>
            </a:r>
            <a:br>
              <a:rPr lang="en-US" sz="2200" dirty="0"/>
            </a:br>
            <a:r>
              <a:rPr lang="en-US" sz="2200" dirty="0" err="1"/>
              <a:t>Qassim</a:t>
            </a:r>
            <a:r>
              <a:rPr lang="en-US" sz="2200" dirty="0"/>
              <a:t> </a:t>
            </a:r>
            <a:r>
              <a:rPr lang="en-US" sz="2200" dirty="0" err="1"/>
              <a:t>Bani</a:t>
            </a:r>
            <a:r>
              <a:rPr lang="en-US" sz="2200" dirty="0"/>
              <a:t> Hani</a:t>
            </a:r>
            <a:br>
              <a:rPr lang="en-US" sz="2200" dirty="0"/>
            </a:br>
            <a:r>
              <a:rPr lang="en-US" sz="2200" dirty="0" err="1"/>
              <a:t>Tamir</a:t>
            </a:r>
            <a:r>
              <a:rPr lang="en-US" sz="2200" dirty="0"/>
              <a:t> </a:t>
            </a:r>
            <a:r>
              <a:rPr lang="en-US" sz="2200" dirty="0" err="1"/>
              <a:t>Yousef</a:t>
            </a:r>
            <a:r>
              <a:rPr lang="en-US" dirty="0"/>
              <a:t/>
            </a:r>
            <a:br>
              <a:rPr lang="en-US" dirty="0"/>
            </a:b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Process</a:t>
            </a:r>
            <a:endParaRPr lang="en-US" dirty="0"/>
          </a:p>
        </p:txBody>
      </p:sp>
      <p:sp>
        <p:nvSpPr>
          <p:cNvPr id="3" name="Content Placeholder 2"/>
          <p:cNvSpPr>
            <a:spLocks noGrp="1"/>
          </p:cNvSpPr>
          <p:nvPr>
            <p:ph sz="quarter" idx="1"/>
          </p:nvPr>
        </p:nvSpPr>
        <p:spPr/>
        <p:txBody>
          <a:bodyPr/>
          <a:lstStyle/>
          <a:p>
            <a:r>
              <a:rPr lang="en-US" dirty="0" smtClean="0"/>
              <a:t>Then crop the image to show only the immediate area immediately in front of the robot by adding crop module and set the values to (0, 0) – (320, 100)</a:t>
            </a:r>
          </a:p>
          <a:p>
            <a:endParaRPr lang="en-US" dirty="0"/>
          </a:p>
        </p:txBody>
      </p:sp>
      <p:pic>
        <p:nvPicPr>
          <p:cNvPr id="4" name="Picture 3" descr="2.png"/>
          <p:cNvPicPr>
            <a:picLocks noChangeAspect="1"/>
          </p:cNvPicPr>
          <p:nvPr/>
        </p:nvPicPr>
        <p:blipFill>
          <a:blip r:embed="rId2"/>
          <a:stretch>
            <a:fillRect/>
          </a:stretch>
        </p:blipFill>
        <p:spPr>
          <a:xfrm>
            <a:off x="2057400" y="3124200"/>
            <a:ext cx="4710696" cy="3152997"/>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Process</a:t>
            </a:r>
            <a:endParaRPr lang="en-US" dirty="0"/>
          </a:p>
        </p:txBody>
      </p:sp>
      <p:sp>
        <p:nvSpPr>
          <p:cNvPr id="3" name="Content Placeholder 2"/>
          <p:cNvSpPr>
            <a:spLocks noGrp="1"/>
          </p:cNvSpPr>
          <p:nvPr>
            <p:ph sz="quarter" idx="1"/>
          </p:nvPr>
        </p:nvSpPr>
        <p:spPr/>
        <p:txBody>
          <a:bodyPr/>
          <a:lstStyle/>
          <a:p>
            <a:r>
              <a:rPr lang="en-US" dirty="0" smtClean="0"/>
              <a:t>Then add a BLOB filter to filter the exact location of the trail and remove background.</a:t>
            </a:r>
          </a:p>
          <a:p>
            <a:endParaRPr lang="en-US" dirty="0"/>
          </a:p>
        </p:txBody>
      </p:sp>
      <p:pic>
        <p:nvPicPr>
          <p:cNvPr id="4" name="Picture 3" descr="2.png"/>
          <p:cNvPicPr>
            <a:picLocks noChangeAspect="1"/>
          </p:cNvPicPr>
          <p:nvPr/>
        </p:nvPicPr>
        <p:blipFill>
          <a:blip r:embed="rId2"/>
          <a:stretch>
            <a:fillRect/>
          </a:stretch>
        </p:blipFill>
        <p:spPr>
          <a:xfrm>
            <a:off x="1600200" y="2667000"/>
            <a:ext cx="5091696" cy="3408011"/>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Process</a:t>
            </a:r>
            <a:endParaRPr lang="en-US" dirty="0"/>
          </a:p>
        </p:txBody>
      </p:sp>
      <p:sp>
        <p:nvSpPr>
          <p:cNvPr id="3" name="Content Placeholder 2"/>
          <p:cNvSpPr>
            <a:spLocks noGrp="1"/>
          </p:cNvSpPr>
          <p:nvPr>
            <p:ph sz="quarter" idx="1"/>
          </p:nvPr>
        </p:nvSpPr>
        <p:spPr/>
        <p:txBody>
          <a:bodyPr/>
          <a:lstStyle/>
          <a:p>
            <a:r>
              <a:rPr lang="en-US" dirty="0" smtClean="0"/>
              <a:t>Now add the center of gravity module to find the center of the blob.</a:t>
            </a:r>
          </a:p>
          <a:p>
            <a:endParaRPr lang="en-US" dirty="0"/>
          </a:p>
        </p:txBody>
      </p:sp>
      <p:pic>
        <p:nvPicPr>
          <p:cNvPr id="4" name="Picture 3" descr="2.png"/>
          <p:cNvPicPr>
            <a:picLocks noChangeAspect="1"/>
          </p:cNvPicPr>
          <p:nvPr/>
        </p:nvPicPr>
        <p:blipFill>
          <a:blip r:embed="rId2"/>
          <a:stretch>
            <a:fillRect/>
          </a:stretch>
        </p:blipFill>
        <p:spPr>
          <a:xfrm>
            <a:off x="2057400" y="2667000"/>
            <a:ext cx="5320296" cy="3561019"/>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Process</a:t>
            </a:r>
            <a:endParaRPr lang="en-US" dirty="0"/>
          </a:p>
        </p:txBody>
      </p:sp>
      <p:sp>
        <p:nvSpPr>
          <p:cNvPr id="3" name="Content Placeholder 2"/>
          <p:cNvSpPr>
            <a:spLocks noGrp="1"/>
          </p:cNvSpPr>
          <p:nvPr>
            <p:ph sz="quarter" idx="1"/>
          </p:nvPr>
        </p:nvSpPr>
        <p:spPr/>
        <p:txBody>
          <a:bodyPr>
            <a:normAutofit fontScale="85000" lnSpcReduction="10000"/>
          </a:bodyPr>
          <a:lstStyle/>
          <a:p>
            <a:r>
              <a:rPr lang="en-US" dirty="0" smtClean="0"/>
              <a:t> Finally add the code to control the motor motion. The code is written in VBScript language and saved in the VBScript module. The point we want the robot to move towards is contained in the COG_X and COG_Y variables. These variables are created by the Center of Gravity module.</a:t>
            </a:r>
          </a:p>
          <a:p>
            <a:r>
              <a:rPr lang="en-US" dirty="0" smtClean="0"/>
              <a:t>To control the motors of the SRV-1b to move towards that point we need to just use the X coordinate and steer left if the point is to the left of the screen or right if the point is towards the right of the screen. Basically we want to control the robot to keep the X COG in the middle of the screen. This will then cause the robot to move along the defined trail and also attempts to keep as much of the significant part of the image (i.e. the squares) in view.</a:t>
            </a:r>
          </a:p>
          <a:p>
            <a:r>
              <a:rPr lang="en-US" dirty="0" smtClean="0"/>
              <a:t>We use the VBScript module to create two motor variables that are then fed to the Surveyor SRV-1b module</a:t>
            </a:r>
            <a:r>
              <a:rPr lang="en-US" dirty="0" smtClean="0"/>
              <a:t>.</a:t>
            </a: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sz="quarter" idx="1"/>
          </p:nvPr>
        </p:nvSpPr>
        <p:spPr/>
        <p:txBody>
          <a:bodyPr>
            <a:normAutofit fontScale="92500" lnSpcReduction="20000"/>
          </a:bodyPr>
          <a:lstStyle/>
          <a:p>
            <a:pPr lvl="0"/>
            <a:r>
              <a:rPr lang="en-US" u="sng" dirty="0" smtClean="0">
                <a:hlinkClick r:id="rId2"/>
              </a:rPr>
              <a:t>http://www.surveyor.com/cgi-bin/yabb2/YaBB.pl?num=1257565328</a:t>
            </a:r>
            <a:endParaRPr lang="en-US" dirty="0" smtClean="0"/>
          </a:p>
          <a:p>
            <a:pPr lvl="0"/>
            <a:r>
              <a:rPr lang="en-US" u="sng" dirty="0" smtClean="0">
                <a:hlinkClick r:id="rId3"/>
              </a:rPr>
              <a:t>http://www.surveyor.com/cgi-bin/yabb2/YaBB.pl?num=1200515001</a:t>
            </a:r>
            <a:endParaRPr lang="en-US" dirty="0" smtClean="0"/>
          </a:p>
          <a:p>
            <a:pPr lvl="0"/>
            <a:r>
              <a:rPr lang="en-US" u="sng" dirty="0" smtClean="0">
                <a:hlinkClick r:id="rId4"/>
              </a:rPr>
              <a:t>http://www.surveyor.com/blackfin/SRV_setup_bf.html</a:t>
            </a:r>
            <a:r>
              <a:rPr lang="en-US" dirty="0" smtClean="0"/>
              <a:t>  </a:t>
            </a:r>
          </a:p>
          <a:p>
            <a:pPr lvl="0"/>
            <a:r>
              <a:rPr lang="en-US" u="sng" dirty="0" smtClean="0">
                <a:hlinkClick r:id="rId5"/>
              </a:rPr>
              <a:t>http://www.robotreviews.com/reviews/surveyor-srv-1-blackfin-robot-review</a:t>
            </a:r>
            <a:endParaRPr lang="en-US" dirty="0" smtClean="0"/>
          </a:p>
          <a:p>
            <a:pPr lvl="0"/>
            <a:r>
              <a:rPr lang="en-US" u="sng" dirty="0" smtClean="0">
                <a:hlinkClick r:id="rId6"/>
              </a:rPr>
              <a:t>http://www.pololu.com/docs/0J7</a:t>
            </a:r>
            <a:endParaRPr lang="en-US" dirty="0" smtClean="0"/>
          </a:p>
          <a:p>
            <a:pPr lvl="0"/>
            <a:r>
              <a:rPr lang="en-US" u="sng" dirty="0" smtClean="0">
                <a:hlinkClick r:id="rId7"/>
              </a:rPr>
              <a:t>http://www.surveyor.com/srvdownload/termv19b.zip</a:t>
            </a:r>
            <a:endParaRPr lang="en-US" dirty="0" smtClean="0"/>
          </a:p>
          <a:p>
            <a:pPr lvl="0"/>
            <a:r>
              <a:rPr lang="en-US" u="sng" dirty="0" smtClean="0">
                <a:hlinkClick r:id="rId8"/>
              </a:rPr>
              <a:t>http://www.surveyor.com/cgi-bin/yabb2/YaBB.pl?num=1196352263</a:t>
            </a:r>
            <a:endParaRPr lang="en-US" dirty="0" smtClean="0"/>
          </a:p>
          <a:p>
            <a:pPr lvl="0"/>
            <a:r>
              <a:rPr lang="en-US" u="sng" dirty="0" smtClean="0">
                <a:hlinkClick r:id="rId9"/>
              </a:rPr>
              <a:t>http://www.voxatec.com/downloads/RoboBrain_Manual.pdf</a:t>
            </a:r>
            <a:endParaRPr lang="en-US" dirty="0" smtClean="0"/>
          </a:p>
          <a:p>
            <a:pPr lvl="0"/>
            <a:r>
              <a:rPr lang="en-US" u="sng" smtClean="0">
                <a:hlinkClick r:id="rId10"/>
              </a:rPr>
              <a:t>http</a:t>
            </a:r>
            <a:r>
              <a:rPr lang="en-US" u="sng" smtClean="0">
                <a:hlinkClick r:id="rId10"/>
              </a:rPr>
              <a:t>://</a:t>
            </a:r>
            <a:r>
              <a:rPr lang="en-US" u="sng" smtClean="0">
                <a:hlinkClick r:id="rId10"/>
              </a:rPr>
              <a:t>www.roborealm.com/help/Surveyor_SRV1b.php</a:t>
            </a:r>
            <a:endParaRPr lang="en-U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Introduction</a:t>
            </a:r>
            <a:br>
              <a:rPr lang="en-US" b="1" dirty="0" smtClean="0"/>
            </a:br>
            <a:endParaRPr lang="en-US" dirty="0"/>
          </a:p>
        </p:txBody>
      </p:sp>
      <p:sp>
        <p:nvSpPr>
          <p:cNvPr id="3" name="Content Placeholder 2"/>
          <p:cNvSpPr>
            <a:spLocks noGrp="1"/>
          </p:cNvSpPr>
          <p:nvPr>
            <p:ph sz="quarter" idx="1"/>
          </p:nvPr>
        </p:nvSpPr>
        <p:spPr/>
        <p:txBody>
          <a:bodyPr/>
          <a:lstStyle/>
          <a:p>
            <a:r>
              <a:rPr lang="en-US" dirty="0" smtClean="0"/>
              <a:t>The objective of this project is to utilize the SRV-1 robot camera to detect a lane and then move the robot along the lane. The images will be received from a the robot and then processed on a computer using a third party software then issue the robot a command to move along the lane. To do this, first we need to connect the robot to a computer utilizing the </a:t>
            </a:r>
            <a:r>
              <a:rPr lang="en-US" dirty="0" err="1" smtClean="0"/>
              <a:t>matchport</a:t>
            </a:r>
            <a:r>
              <a:rPr lang="en-US" dirty="0" smtClean="0"/>
              <a:t> </a:t>
            </a:r>
            <a:r>
              <a:rPr lang="en-US" dirty="0" err="1" smtClean="0"/>
              <a:t>WiFi</a:t>
            </a:r>
            <a:r>
              <a:rPr lang="en-US" dirty="0" smtClean="0"/>
              <a:t> of the robot, and then the image will be processed using </a:t>
            </a:r>
            <a:r>
              <a:rPr lang="en-US" dirty="0" err="1" smtClean="0"/>
              <a:t>RoboRealm</a:t>
            </a:r>
            <a:r>
              <a:rPr lang="en-US" dirty="0" smtClean="0"/>
              <a:t> software which will also issue the movement command.</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Connecting SRV-1 to the computer using wireless </a:t>
            </a:r>
            <a:r>
              <a:rPr lang="en-US" b="1" dirty="0" err="1" smtClean="0"/>
              <a:t>WiFi</a:t>
            </a:r>
            <a:endParaRPr lang="en-US" dirty="0"/>
          </a:p>
        </p:txBody>
      </p:sp>
      <p:sp>
        <p:nvSpPr>
          <p:cNvPr id="3" name="Content Placeholder 2"/>
          <p:cNvSpPr>
            <a:spLocks noGrp="1"/>
          </p:cNvSpPr>
          <p:nvPr>
            <p:ph sz="quarter" idx="1"/>
          </p:nvPr>
        </p:nvSpPr>
        <p:spPr>
          <a:xfrm>
            <a:off x="457200" y="1600200"/>
            <a:ext cx="5715000" cy="4873752"/>
          </a:xfrm>
        </p:spPr>
        <p:txBody>
          <a:bodyPr/>
          <a:lstStyle/>
          <a:p>
            <a:r>
              <a:rPr lang="en-US" dirty="0" smtClean="0"/>
              <a:t>Turn on the SRV-1 robot so that the </a:t>
            </a:r>
            <a:r>
              <a:rPr lang="en-US" dirty="0" err="1" smtClean="0"/>
              <a:t>Matchport</a:t>
            </a:r>
            <a:r>
              <a:rPr lang="en-US" dirty="0" smtClean="0"/>
              <a:t> is powered. Start your wireless network manager program, and connect to the SRV1 </a:t>
            </a:r>
            <a:r>
              <a:rPr lang="en-US" dirty="0" err="1" smtClean="0"/>
              <a:t>adhoc</a:t>
            </a:r>
            <a:r>
              <a:rPr lang="en-US" dirty="0" smtClean="0"/>
              <a:t> network</a:t>
            </a:r>
            <a:r>
              <a:rPr lang="en-US" dirty="0" smtClean="0"/>
              <a:t>.</a:t>
            </a:r>
          </a:p>
          <a:p>
            <a:r>
              <a:rPr lang="en-US" dirty="0" smtClean="0"/>
              <a:t>Ping the robot IP address, in our case the IP address is 169.254.0.10. If the ping was successful and the data was received without any loss then the connection is successful</a:t>
            </a:r>
            <a:r>
              <a:rPr lang="en-US" dirty="0" smtClean="0"/>
              <a:t>.</a:t>
            </a:r>
          </a:p>
          <a:p>
            <a:endParaRPr lang="en-US" dirty="0"/>
          </a:p>
        </p:txBody>
      </p:sp>
      <p:pic>
        <p:nvPicPr>
          <p:cNvPr id="4" name="Picture 3" descr="1.png"/>
          <p:cNvPicPr>
            <a:picLocks noChangeAspect="1"/>
          </p:cNvPicPr>
          <p:nvPr/>
        </p:nvPicPr>
        <p:blipFill>
          <a:blip r:embed="rId2"/>
          <a:stretch>
            <a:fillRect/>
          </a:stretch>
        </p:blipFill>
        <p:spPr>
          <a:xfrm>
            <a:off x="6248400" y="1676400"/>
            <a:ext cx="2686425" cy="3772427"/>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Using </a:t>
            </a:r>
            <a:r>
              <a:rPr lang="en-US" b="1" dirty="0" err="1" smtClean="0"/>
              <a:t>RoboRealm</a:t>
            </a:r>
            <a:r>
              <a:rPr lang="en-US" b="1" dirty="0" smtClean="0"/>
              <a:t> Software with </a:t>
            </a:r>
            <a:r>
              <a:rPr lang="en-US" b="1" dirty="0" smtClean="0"/>
              <a:t>SRV-1</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 In </a:t>
            </a:r>
            <a:r>
              <a:rPr lang="en-US" dirty="0" err="1" smtClean="0"/>
              <a:t>RoboRealm</a:t>
            </a:r>
            <a:r>
              <a:rPr lang="en-US" dirty="0" smtClean="0"/>
              <a:t> software there are two modules that can connect to SRV-1: SRV1 and SRV1b. The SRV-1 is to connect using COM port, while the SRV1b is used to connect using the </a:t>
            </a:r>
            <a:r>
              <a:rPr lang="en-US" dirty="0" err="1" smtClean="0"/>
              <a:t>WiFi</a:t>
            </a:r>
            <a:r>
              <a:rPr lang="en-US" dirty="0" smtClean="0"/>
              <a:t>. To start working with the SRV and </a:t>
            </a:r>
            <a:r>
              <a:rPr lang="en-US" dirty="0" err="1" smtClean="0"/>
              <a:t>RoboRealm</a:t>
            </a:r>
            <a:r>
              <a:rPr lang="en-US" dirty="0" smtClean="0"/>
              <a:t> follow these steps</a:t>
            </a:r>
            <a:r>
              <a:rPr lang="en-US" dirty="0" smtClean="0"/>
              <a:t>:</a:t>
            </a:r>
          </a:p>
          <a:p>
            <a:pPr lvl="1"/>
            <a:r>
              <a:rPr lang="en-US" dirty="0" smtClean="0"/>
              <a:t>Ensure that you computer is connected to the SRV-1 using wireless network as described previously. </a:t>
            </a:r>
            <a:endParaRPr lang="en-US" dirty="0" smtClean="0"/>
          </a:p>
          <a:p>
            <a:pPr lvl="1"/>
            <a:r>
              <a:rPr lang="en-US" dirty="0" smtClean="0"/>
              <a:t>Download and install the </a:t>
            </a:r>
            <a:r>
              <a:rPr lang="en-US" dirty="0" err="1" smtClean="0"/>
              <a:t>RoboRealm</a:t>
            </a:r>
            <a:r>
              <a:rPr lang="en-US" dirty="0" smtClean="0"/>
              <a:t> software from </a:t>
            </a:r>
            <a:r>
              <a:rPr lang="en-US" u="sng" dirty="0" smtClean="0">
                <a:hlinkClick r:id="rId2"/>
              </a:rPr>
              <a:t>http://www.roborealm.com/registration/index.php</a:t>
            </a:r>
            <a:r>
              <a:rPr lang="en-US" dirty="0" smtClean="0"/>
              <a:t> and then run  </a:t>
            </a:r>
            <a:r>
              <a:rPr lang="en-US" dirty="0" smtClean="0"/>
              <a:t>RoboRealm.exe</a:t>
            </a:r>
          </a:p>
          <a:p>
            <a:pPr lvl="1"/>
            <a:r>
              <a:rPr lang="en-US" dirty="0" smtClean="0"/>
              <a:t>Insert in the SRV1b module. </a:t>
            </a:r>
            <a:endParaRPr lang="en-US" dirty="0" smtClean="0"/>
          </a:p>
          <a:p>
            <a:pPr lvl="1"/>
            <a:r>
              <a:rPr lang="en-US" dirty="0" smtClean="0"/>
              <a:t>Once the module is inserted, edit the module properties to match the robot settings</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Preparing the </a:t>
            </a:r>
            <a:r>
              <a:rPr lang="en-US" b="1" dirty="0" smtClean="0"/>
              <a:t>lanes</a:t>
            </a:r>
            <a:endParaRPr lang="en-US" dirty="0"/>
          </a:p>
        </p:txBody>
      </p:sp>
      <p:sp>
        <p:nvSpPr>
          <p:cNvPr id="3" name="Content Placeholder 2"/>
          <p:cNvSpPr>
            <a:spLocks noGrp="1"/>
          </p:cNvSpPr>
          <p:nvPr>
            <p:ph sz="quarter" idx="1"/>
          </p:nvPr>
        </p:nvSpPr>
        <p:spPr/>
        <p:txBody>
          <a:bodyPr>
            <a:normAutofit lnSpcReduction="10000"/>
          </a:bodyPr>
          <a:lstStyle/>
          <a:p>
            <a:r>
              <a:rPr lang="en-US" dirty="0" smtClean="0"/>
              <a:t>In this case we are looking for yellow squares that define a lane for the robot to follow. The lane of squares is created using yellow pieces of thick paper cut into small pieces and placed approximately 6 inches apart. Care needs to be taken to place each square far enough from the previous square otherwise the robot will not be able to see the next square as it loses track of the previous one. The problem is that the robot camera is horizontal with the floor so it can’t detect the ground fully. Once the robot determines that no additional squares are present it will turn around and proceed back over the course.</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Preparing the </a:t>
            </a:r>
            <a:r>
              <a:rPr lang="en-US" b="1" dirty="0" smtClean="0"/>
              <a:t>lanes – </a:t>
            </a:r>
            <a:r>
              <a:rPr lang="en-US" b="1" dirty="0" err="1" smtClean="0"/>
              <a:t>Conitue</a:t>
            </a:r>
            <a:r>
              <a:rPr lang="en-US" b="1" dirty="0" smtClean="0"/>
              <a:t>	</a:t>
            </a:r>
            <a:endParaRPr lang="en-US" dirty="0"/>
          </a:p>
        </p:txBody>
      </p:sp>
      <p:sp>
        <p:nvSpPr>
          <p:cNvPr id="3" name="Content Placeholder 2"/>
          <p:cNvSpPr>
            <a:spLocks noGrp="1"/>
          </p:cNvSpPr>
          <p:nvPr>
            <p:ph sz="quarter" idx="1"/>
          </p:nvPr>
        </p:nvSpPr>
        <p:spPr/>
        <p:txBody>
          <a:bodyPr/>
          <a:lstStyle/>
          <a:p>
            <a:r>
              <a:rPr lang="en-US" dirty="0" smtClean="0"/>
              <a:t>From the robot's point of view the setup looks quite different than from an overhead view. This is largely due to the proximity of the camera to the ground and the lack of adequate lighting to provide enough contrast in the image. The bad lighting of the setup was done on purpose in order to review image processing techniques that can help in these kinds of environments.</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a:t>
            </a:r>
            <a:r>
              <a:rPr lang="en-US" b="1" dirty="0" smtClean="0"/>
              <a:t>Process</a:t>
            </a:r>
            <a:endParaRPr lang="en-US" dirty="0"/>
          </a:p>
        </p:txBody>
      </p:sp>
      <p:sp>
        <p:nvSpPr>
          <p:cNvPr id="3" name="Content Placeholder 2"/>
          <p:cNvSpPr>
            <a:spLocks noGrp="1"/>
          </p:cNvSpPr>
          <p:nvPr>
            <p:ph sz="quarter" idx="1"/>
          </p:nvPr>
        </p:nvSpPr>
        <p:spPr/>
        <p:txBody>
          <a:bodyPr/>
          <a:lstStyle/>
          <a:p>
            <a:r>
              <a:rPr lang="en-US" dirty="0" smtClean="0"/>
              <a:t>After loading the SRV1b module, you should be able now to see the video feed from the robot to the software.</a:t>
            </a:r>
          </a:p>
          <a:p>
            <a:endParaRPr lang="en-US" dirty="0"/>
          </a:p>
        </p:txBody>
      </p:sp>
      <p:pic>
        <p:nvPicPr>
          <p:cNvPr id="4" name="Picture 3" descr="2.png"/>
          <p:cNvPicPr>
            <a:picLocks noChangeAspect="1"/>
          </p:cNvPicPr>
          <p:nvPr/>
        </p:nvPicPr>
        <p:blipFill>
          <a:blip r:embed="rId2"/>
          <a:stretch>
            <a:fillRect/>
          </a:stretch>
        </p:blipFill>
        <p:spPr>
          <a:xfrm>
            <a:off x="1981200" y="2819400"/>
            <a:ext cx="5015496" cy="3357008"/>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Process</a:t>
            </a:r>
            <a:endParaRPr lang="en-US" dirty="0"/>
          </a:p>
        </p:txBody>
      </p:sp>
      <p:sp>
        <p:nvSpPr>
          <p:cNvPr id="3" name="Content Placeholder 2"/>
          <p:cNvSpPr>
            <a:spLocks noGrp="1"/>
          </p:cNvSpPr>
          <p:nvPr>
            <p:ph sz="quarter" idx="1"/>
          </p:nvPr>
        </p:nvSpPr>
        <p:spPr/>
        <p:txBody>
          <a:bodyPr/>
          <a:lstStyle/>
          <a:p>
            <a:r>
              <a:rPr lang="en-US" dirty="0" smtClean="0"/>
              <a:t>Now we have a problem that the camera is horizontal with the floor, so it will not be able to see the lane on the board, to unwrap the frontal view of robot add the perspective module and tilt the image to show only the frontal view with a degree of 0.0099999998</a:t>
            </a:r>
            <a:r>
              <a:rPr lang="en-US" dirty="0" smtClean="0"/>
              <a:t>.</a:t>
            </a:r>
          </a:p>
          <a:p>
            <a:endParaRPr lang="en-US" dirty="0" smtClean="0"/>
          </a:p>
          <a:p>
            <a:endParaRPr lang="en-US" dirty="0"/>
          </a:p>
        </p:txBody>
      </p:sp>
      <p:pic>
        <p:nvPicPr>
          <p:cNvPr id="4" name="Picture 3" descr="2.png"/>
          <p:cNvPicPr>
            <a:picLocks noChangeAspect="1"/>
          </p:cNvPicPr>
          <p:nvPr/>
        </p:nvPicPr>
        <p:blipFill>
          <a:blip r:embed="rId2"/>
          <a:stretch>
            <a:fillRect/>
          </a:stretch>
        </p:blipFill>
        <p:spPr>
          <a:xfrm>
            <a:off x="2743200" y="3886200"/>
            <a:ext cx="3948696" cy="264297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The Lane Detection Process</a:t>
            </a:r>
            <a:endParaRPr lang="en-US" dirty="0"/>
          </a:p>
        </p:txBody>
      </p:sp>
      <p:sp>
        <p:nvSpPr>
          <p:cNvPr id="3" name="Content Placeholder 2"/>
          <p:cNvSpPr>
            <a:spLocks noGrp="1"/>
          </p:cNvSpPr>
          <p:nvPr>
            <p:ph sz="quarter" idx="1"/>
          </p:nvPr>
        </p:nvSpPr>
        <p:spPr/>
        <p:txBody>
          <a:bodyPr/>
          <a:lstStyle/>
          <a:p>
            <a:r>
              <a:rPr lang="en-US" dirty="0" smtClean="0"/>
              <a:t>Then add flood filters to show the lane trail</a:t>
            </a:r>
            <a:r>
              <a:rPr lang="en-US" dirty="0" smtClean="0"/>
              <a:t>:</a:t>
            </a:r>
            <a:endParaRPr lang="en-US" dirty="0" smtClean="0"/>
          </a:p>
        </p:txBody>
      </p:sp>
      <p:pic>
        <p:nvPicPr>
          <p:cNvPr id="4" name="Picture 3" descr="2.png"/>
          <p:cNvPicPr>
            <a:picLocks noChangeAspect="1"/>
          </p:cNvPicPr>
          <p:nvPr/>
        </p:nvPicPr>
        <p:blipFill>
          <a:blip r:embed="rId2"/>
          <a:stretch>
            <a:fillRect/>
          </a:stretch>
        </p:blipFill>
        <p:spPr>
          <a:xfrm>
            <a:off x="2362200" y="2971800"/>
            <a:ext cx="4786896" cy="3204000"/>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27</TotalTime>
  <Words>841</Words>
  <Application>Microsoft Office PowerPoint</Application>
  <PresentationFormat>On-screen Show (4:3)</PresentationFormat>
  <Paragraphs>42</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Oriel</vt:lpstr>
      <vt:lpstr>University of Bridgeport CS/CpE 460 Introduction to Robotics Fall 2011 Project 2: Surveyor SRV-1 Blackfin Lane Detection. Submitted To:  Dr. Tarek Sobh Prepared by:  Tariq Alshugran Qassim Bani Hani Tamir Yousef </vt:lpstr>
      <vt:lpstr>Introduction </vt:lpstr>
      <vt:lpstr>Connecting SRV-1 to the computer using wireless WiFi</vt:lpstr>
      <vt:lpstr>Using RoboRealm Software with SRV-1</vt:lpstr>
      <vt:lpstr>Preparing the lanes</vt:lpstr>
      <vt:lpstr>Preparing the lanes – Conitue </vt:lpstr>
      <vt:lpstr>The Lane Detection Process</vt:lpstr>
      <vt:lpstr>The Lane Detection Process</vt:lpstr>
      <vt:lpstr>The Lane Detection Process</vt:lpstr>
      <vt:lpstr>The Lane Detection Process</vt:lpstr>
      <vt:lpstr>The Lane Detection Process</vt:lpstr>
      <vt:lpstr>The Lane Detection Process</vt:lpstr>
      <vt:lpstr>The Lane Detection Process</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University of Bridgeport CS/CpE 460 Introduction to Robotics Fall 2011 Project 2: Surveyor SRV-1 Blackfin Lane Detection. Prepared by:  Tariq Alshugran Qassim Bani Hani Tamir Yousef </dc:title>
  <dc:creator>win 7</dc:creator>
  <cp:lastModifiedBy>win 7</cp:lastModifiedBy>
  <cp:revision>22</cp:revision>
  <dcterms:created xsi:type="dcterms:W3CDTF">2011-12-20T02:37:48Z</dcterms:created>
  <dcterms:modified xsi:type="dcterms:W3CDTF">2011-12-20T03:05:03Z</dcterms:modified>
</cp:coreProperties>
</file>